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04" r:id="rId4"/>
    <p:sldId id="264" r:id="rId5"/>
    <p:sldId id="271" r:id="rId6"/>
    <p:sldId id="272" r:id="rId7"/>
    <p:sldId id="273" r:id="rId8"/>
    <p:sldId id="28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302" r:id="rId20"/>
    <p:sldId id="303" r:id="rId21"/>
    <p:sldId id="305" r:id="rId22"/>
    <p:sldId id="345" r:id="rId23"/>
    <p:sldId id="319" r:id="rId24"/>
    <p:sldId id="346" r:id="rId25"/>
    <p:sldId id="348" r:id="rId26"/>
    <p:sldId id="320" r:id="rId27"/>
    <p:sldId id="347" r:id="rId28"/>
    <p:sldId id="321" r:id="rId29"/>
    <p:sldId id="322" r:id="rId30"/>
    <p:sldId id="359" r:id="rId31"/>
    <p:sldId id="360" r:id="rId32"/>
    <p:sldId id="361" r:id="rId33"/>
    <p:sldId id="362" r:id="rId34"/>
    <p:sldId id="323" r:id="rId35"/>
    <p:sldId id="363" r:id="rId36"/>
    <p:sldId id="365" r:id="rId37"/>
    <p:sldId id="368" r:id="rId38"/>
    <p:sldId id="367" r:id="rId39"/>
    <p:sldId id="327" r:id="rId40"/>
    <p:sldId id="306" r:id="rId41"/>
    <p:sldId id="315" r:id="rId42"/>
    <p:sldId id="316" r:id="rId43"/>
    <p:sldId id="335" r:id="rId44"/>
    <p:sldId id="317" r:id="rId45"/>
    <p:sldId id="318" r:id="rId46"/>
    <p:sldId id="369" r:id="rId47"/>
    <p:sldId id="370" r:id="rId48"/>
    <p:sldId id="324" r:id="rId49"/>
    <p:sldId id="325" r:id="rId50"/>
    <p:sldId id="372" r:id="rId51"/>
    <p:sldId id="371" r:id="rId52"/>
    <p:sldId id="329" r:id="rId53"/>
    <p:sldId id="328" r:id="rId54"/>
    <p:sldId id="330" r:id="rId55"/>
    <p:sldId id="331" r:id="rId56"/>
    <p:sldId id="332" r:id="rId57"/>
    <p:sldId id="307" r:id="rId58"/>
    <p:sldId id="373" r:id="rId59"/>
    <p:sldId id="326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29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47"/>
  </p:normalViewPr>
  <p:slideViewPr>
    <p:cSldViewPr snapToGrid="0" snapToObjects="1" showGuides="1">
      <p:cViewPr varScale="1">
        <p:scale>
          <a:sx n="124" d="100"/>
          <a:sy n="124" d="100"/>
        </p:scale>
        <p:origin x="20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27D67-38B8-9744-A4D1-AF482AED698D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0F416-FBC9-BE43-8CAF-78BAAC601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6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71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3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3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58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3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1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storm,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Brain storm, 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5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Vanishing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0BBE1-2F7F-462B-948A-F73CE40686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5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82C1-72B2-A647-A261-70D5A3E0D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73790-7BC3-E74E-94CC-BAD7C521B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F2D2C-33AC-5F47-A343-8566E494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C9E2-0034-7342-85B1-1BD48C9C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B4B2A-8428-D742-AF22-84B29872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CF70-8755-8940-9F29-3CD20764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FFD4C-F03A-4443-8AB4-C0DC7C336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CA43F-6941-A840-8DB6-DB2C1A77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7D7AB-BD19-8147-9525-F870AEC6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159E-BFDE-C94A-A536-B240E440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234292-801B-7240-AF80-68BBBB09F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38403-6E87-2B43-A479-FBDD56777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CBEF4-84E5-8B4C-AE90-43089ED8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B288-50D7-E04B-8AC6-3EB63BD4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A7B8-5BDD-BF4C-A31A-D9474BDF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1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9F5B-D515-B242-94F2-E67DD5F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DC05-A1AF-6C43-8914-14DA72FB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1DB7B-93C2-9743-A07F-80F8F3B8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F0D69-69ED-9244-8338-875AE6C5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36C3-32BA-004A-8538-F03185B2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2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D8D6-5CBE-0043-A0D5-BD65717C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C5799-5241-D34E-A66E-DE7DD3986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8CFD2-D7D4-664B-8E1A-760E3F91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8DD6-CA66-1143-B429-500F296F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F6473-BCD4-E943-9B92-0854FB54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6042-C98C-454F-9A6F-130F72B6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3CB41-B1E4-254B-8D9D-2DE1BB91D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D843-68E6-4844-9FD0-5B4ED3B65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D5912-E6BC-E54C-A17D-5FD0B9AC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BC99A-4F14-0249-8E5E-71296D77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F68D4-AA0F-DD4B-B521-D6782FFA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821E-0911-024B-B757-A4FF45F0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0B133-9192-794E-AD02-B4E7F34F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90620-CDBF-5741-8BCE-3A21D4107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BCE4B-D064-2547-AE4A-5105FB578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990A5-5BC4-CE4C-911F-7389ED0A6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BEEC84-97F4-9149-BCD2-DD1218C5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6114-ABC5-7449-97D1-9C282473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862B2-31B8-C748-AF99-B510D5F7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E1AB-D145-C144-83EA-E4782F06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AF1A4-6F9C-0A4D-97CF-90C1ADC0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D24B7-F852-9A4B-B7F5-26D13575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32767-F60D-D849-9C31-678AC6AE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3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B367E-0989-3E4B-A3B4-915A313B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211B2-9E00-6644-BB57-E6E56513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79656-C828-2349-8B2D-2E00292D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3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9AD8-9CF2-C740-96BF-F0C65A0F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09A7A-199E-2344-91C8-8B125B113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9EA03-35DC-6047-B031-9FACC7DDF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0484D-3D59-734F-8909-D4AC705D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02A5A-88EE-4E45-B858-1535BF0C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13AB-B76A-894F-9A5C-850EDD19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9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9AD0-2CDA-A343-B873-DADA605F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43294-C6D3-014A-BA0F-C2EB13D10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67D04-4616-1D4D-99B7-F3349F547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467FB-F91E-374D-A481-CF510174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E0630-2875-7446-8C96-1963326A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4682C-4966-2F4D-B96A-F46D8700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9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4342C-6A43-024C-B7AF-348C9822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A8955-6E11-BE41-B84D-3CB6A065A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A9B84-CFF7-9A4E-8EAA-E9639590C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193FD-4D06-4E4B-AB69-9AF4BE528E10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FBE0-401B-F647-9A3C-84759D710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AC22E-F5F3-DF46-80ED-2D693B6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DBA33-1833-B247-9904-9B2665C1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5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FEF9-8BEA-9C40-9FA5-F38C1919B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23DE1-312B-8B47-BA52-B50A9A314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altLang="zh-CN" dirty="0" err="1"/>
              <a:t>Nanyun</a:t>
            </a:r>
            <a:r>
              <a:rPr lang="en-US" altLang="zh-CN" dirty="0"/>
              <a:t>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30,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884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56" y="5130350"/>
            <a:ext cx="10515600" cy="13055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 we'll collect counts over </a:t>
            </a:r>
            <a:r>
              <a:rPr lang="en-US" u="sng" dirty="0"/>
              <a:t>every possible alignment</a:t>
            </a:r>
            <a:endParaRPr lang="en-US" dirty="0"/>
          </a:p>
          <a:p>
            <a:r>
              <a:rPr lang="en-US" dirty="0"/>
              <a:t>But we'll only trust the counts as much as we trust the alignment, i.e.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a|e</a:t>
            </a:r>
            <a:r>
              <a:rPr lang="en-US" dirty="0"/>
              <a:t>, f)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8966" y="21374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.15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0972" y="207491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80" y="207491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59306" y="208198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.05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37258" y="34290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34691" y="4229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911417" y="9906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.15+.5+...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.15+.05+...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.3+.05+...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.3+.5+...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127FA6-01F8-DC48-AB67-E818BE212042}"/>
              </a:ext>
            </a:extLst>
          </p:cNvPr>
          <p:cNvSpPr txBox="1"/>
          <p:nvPr/>
        </p:nvSpPr>
        <p:spPr>
          <a:xfrm>
            <a:off x="5846164" y="2998033"/>
            <a:ext cx="379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(those weights are made up [for now])</a:t>
            </a:r>
          </a:p>
        </p:txBody>
      </p:sp>
    </p:spTree>
    <p:extLst>
      <p:ext uri="{BB962C8B-B14F-4D97-AF65-F5344CB8AC3E}">
        <p14:creationId xmlns:p14="http://schemas.microsoft.com/office/powerpoint/2010/main" val="35855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207"/>
                <a:ext cx="10515600" cy="3030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So, given a sentence, how to calculate the probability of its possible alignments?</a:t>
                </a:r>
              </a:p>
              <a:p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 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, </a:t>
                </a:r>
                <a:r>
                  <a:rPr lang="en-US" b="1" dirty="0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, </a:t>
                </a:r>
                <a:r>
                  <a:rPr lang="en-US" b="1" dirty="0"/>
                  <a:t>f</a:t>
                </a:r>
                <a:r>
                  <a:rPr lang="en-US" dirty="0"/>
                  <a:t>) [definition of conditional probability]</a:t>
                </a:r>
              </a:p>
              <a:p>
                <a:r>
                  <a:rPr lang="en-US" dirty="0"/>
                  <a:t>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,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e</a:t>
                </a:r>
                <a:r>
                  <a:rPr lang="en-US" dirty="0"/>
                  <a:t>) [ibid]</a:t>
                </a:r>
              </a:p>
              <a:p>
                <a:r>
                  <a:rPr lang="en-US" dirty="0"/>
                  <a:t>=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,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)/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 [cancel terms]</a:t>
                </a:r>
              </a:p>
              <a:p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 err="1"/>
                  <a:t>f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[law of total probability]</a:t>
                </a:r>
              </a:p>
              <a:p>
                <a:r>
                  <a:rPr lang="en-US" dirty="0"/>
                  <a:t>So we need to calculate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b="1" dirty="0"/>
                  <a:t>f</a:t>
                </a:r>
                <a:r>
                  <a:rPr lang="en-US" dirty="0"/>
                  <a:t>, </a:t>
                </a:r>
                <a:r>
                  <a:rPr lang="en-US" b="1" dirty="0" err="1"/>
                  <a:t>a</a:t>
                </a:r>
                <a:r>
                  <a:rPr lang="en-US" dirty="0" err="1"/>
                  <a:t>|</a:t>
                </a:r>
                <a:r>
                  <a:rPr lang="en-US" b="1" dirty="0" err="1"/>
                  <a:t>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207"/>
                <a:ext cx="10515600" cy="3030755"/>
              </a:xfrm>
              <a:blipFill rotWithShape="0">
                <a:blip r:embed="rId2"/>
                <a:stretch>
                  <a:fillRect l="-928" t="-4024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96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08047"/>
                <a:ext cx="7480412" cy="3030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uniform word pair probability table</a:t>
                </a:r>
              </a:p>
              <a:p>
                <a:r>
                  <a:rPr lang="en-US" b="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</m:e>
                      <m:e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i.e. multiply each word pair probability</a:t>
                </a:r>
              </a:p>
              <a:p>
                <a:r>
                  <a:rPr lang="en-US" dirty="0"/>
                  <a:t>do the same for each alignment and normalize by the sum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08047"/>
                <a:ext cx="7480412" cy="3030755"/>
              </a:xfrm>
              <a:blipFill rotWithShape="0">
                <a:blip r:embed="rId2"/>
                <a:stretch>
                  <a:fillRect l="-1467" t="-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169095" y="371620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9662" y="282451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.25*.25 = .0625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6772" y="4046018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74583" y="4046018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8711" y="282451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.0625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9815" y="28047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.0625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7873" y="27691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.0625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04624" y="310284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sum=.25</a:t>
            </a:r>
          </a:p>
        </p:txBody>
      </p:sp>
    </p:spTree>
    <p:extLst>
      <p:ext uri="{BB962C8B-B14F-4D97-AF65-F5344CB8AC3E}">
        <p14:creationId xmlns:p14="http://schemas.microsoft.com/office/powerpoint/2010/main" val="18065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7" grpId="0" animBg="1"/>
      <p:bldP spid="6" grpId="0"/>
      <p:bldP spid="18" grpId="0"/>
      <p:bldP spid="19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50731"/>
            <a:ext cx="7480412" cy="1652371"/>
          </a:xfrm>
        </p:spPr>
        <p:txBody>
          <a:bodyPr>
            <a:normAutofit/>
          </a:bodyPr>
          <a:lstStyle/>
          <a:p>
            <a:r>
              <a:rPr lang="en-US" dirty="0"/>
              <a:t>(Pretty boring so far!)</a:t>
            </a:r>
          </a:p>
          <a:p>
            <a:r>
              <a:rPr lang="en-US" dirty="0"/>
              <a:t>Do the same thing for each sentence in the corpus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11760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746163" y="282847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57298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461163" y="282147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236814" y="31462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98471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25288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40789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111760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746163" y="392411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298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461163" y="391711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236814" y="42418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8471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25288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40789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5105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/>
      <p:bldP spid="25" grpId="0"/>
      <p:bldP spid="26" grpId="0"/>
      <p:bldP spid="27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50731"/>
            <a:ext cx="7480412" cy="1652371"/>
          </a:xfrm>
        </p:spPr>
        <p:txBody>
          <a:bodyPr>
            <a:normAutofit/>
          </a:bodyPr>
          <a:lstStyle/>
          <a:p>
            <a:r>
              <a:rPr lang="en-US" dirty="0"/>
              <a:t>Now collect counts, weighted by each alignment</a:t>
            </a:r>
          </a:p>
          <a:p>
            <a:r>
              <a:rPr lang="en-US" dirty="0"/>
              <a:t>Do the same thing for each sentence in the corpus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11760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746163" y="282847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572980" y="282200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9461163" y="282147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236814" y="31462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98471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25288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40789" y="30940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111760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746163" y="392411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572980" y="391763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9461163" y="391711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236814" y="42418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8471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25288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40789" y="41896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351844" y="66835"/>
          <a:ext cx="482329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.25*8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382123" y="46455"/>
            <a:ext cx="793019" cy="1567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3472" y="687823"/>
            <a:ext cx="3430910" cy="946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755582" y="353481"/>
            <a:ext cx="2419560" cy="12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73026" y="357284"/>
            <a:ext cx="2419560" cy="12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46643" y="347819"/>
            <a:ext cx="3430910" cy="946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47129"/>
            <a:ext cx="10515600" cy="13460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we have counts for events</a:t>
            </a:r>
          </a:p>
          <a:p>
            <a:r>
              <a:rPr lang="en-US" dirty="0"/>
              <a:t>To form a parameter table (t</a:t>
            </a:r>
            <a:r>
              <a:rPr lang="en-US" baseline="-25000" dirty="0"/>
              <a:t>1</a:t>
            </a:r>
            <a:r>
              <a:rPr lang="en-US" dirty="0"/>
              <a:t>), just count (done) and divide</a:t>
            </a:r>
          </a:p>
          <a:p>
            <a:r>
              <a:rPr lang="en-US" dirty="0"/>
              <a:t>Already starting to look better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79327" y="2057476"/>
          <a:ext cx="482329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8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668065" y="53557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68065" y="2314373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3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7113127" y="3851860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08047"/>
            <a:ext cx="7480412" cy="3030755"/>
          </a:xfrm>
        </p:spPr>
        <p:txBody>
          <a:bodyPr>
            <a:normAutofit/>
          </a:bodyPr>
          <a:lstStyle/>
          <a:p>
            <a:r>
              <a:rPr lang="en-US" dirty="0"/>
              <a:t>We need to re-calculate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a|f,e</a:t>
            </a:r>
            <a:r>
              <a:rPr lang="en-US" dirty="0"/>
              <a:t>) with our new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746163" y="18023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57298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461163" y="17953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36814" y="21201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98471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5288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40789" y="20679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9662" y="282451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 = .125</a:t>
            </a:r>
          </a:p>
        </p:txBody>
      </p:sp>
      <p:sp>
        <p:nvSpPr>
          <p:cNvPr id="5" name="Rectangle 4"/>
          <p:cNvSpPr/>
          <p:nvPr/>
        </p:nvSpPr>
        <p:spPr>
          <a:xfrm>
            <a:off x="8109568" y="4149194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38965" y="4149194"/>
            <a:ext cx="368516" cy="2751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58711" y="282451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99815" y="28047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87873" y="2769143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.5*.25=.125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0566" y="319384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</p:spTree>
    <p:extLst>
      <p:ext uri="{BB962C8B-B14F-4D97-AF65-F5344CB8AC3E}">
        <p14:creationId xmlns:p14="http://schemas.microsoft.com/office/powerpoint/2010/main" val="11920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7" grpId="0" animBg="1"/>
      <p:bldP spid="6" grpId="0"/>
      <p:bldP spid="18" grpId="0"/>
      <p:bldP spid="19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9317" y="179966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17880" y="180614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4697" y="179966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32880" y="1799145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81954" y="2059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0188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7005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2506" y="207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9317" y="35744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17880" y="3580882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844697" y="35744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732880" y="357388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319238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188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97005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.444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12506" y="397980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.111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8931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017880" y="535509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84469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8732880" y="534809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19238" y="56206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.333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970188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97005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12506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936" y="275343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 = .125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7985" y="2753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9089" y="273364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67147" y="2698066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.5*.25=.125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12506" y="279746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185922" y="104957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98149" y="455585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.5*.25 = .125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367" y="459594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.5*.25 = .125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56360" y="45766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74735" y="4548859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.25*.25=.0625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57885" y="452036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sum=.5625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7285" y="62770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65930" y="633007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.25*.5 = .125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62665" y="63223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.5*.5=.25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198066" y="63223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.25*.5 = .125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950712" y="613336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sum=.75</a:t>
            </a:r>
          </a:p>
        </p:txBody>
      </p:sp>
      <p:sp>
        <p:nvSpPr>
          <p:cNvPr id="7" name="Oval 6"/>
          <p:cNvSpPr/>
          <p:nvPr/>
        </p:nvSpPr>
        <p:spPr>
          <a:xfrm>
            <a:off x="7797005" y="3808575"/>
            <a:ext cx="800567" cy="7117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E-Step (round 2)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931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17880" y="3177591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4697" y="317111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32880" y="317059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81954" y="34308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0188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97005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12506" y="344312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931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3017880" y="426922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844697" y="4262750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8732880" y="426222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31923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.222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188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.222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97005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.444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12506" y="46681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.111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38931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3017880" y="5355097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844697" y="5348623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8732880" y="5348099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319238" y="56206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.333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970188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.167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97005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12506" y="553148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.167</a:t>
            </a:r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1270450" y="1325084"/>
          <a:ext cx="1060056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.167+.333+.222+.444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.222+.111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.333+.333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.222+.111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.167+.333+.222+.444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3263-39A7-7947-807F-F7FEFC2A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order of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498E-DE37-D144-A9DD-6BA2959EF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Models &amp; EM algorithm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RNNs &amp; LSTMs</a:t>
            </a:r>
          </a:p>
          <a:p>
            <a:r>
              <a:rPr lang="en-US" dirty="0"/>
              <a:t>Attention (and Neural MT)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(round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30945"/>
            <a:ext cx="5700165" cy="13460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Already the </a:t>
            </a:r>
            <a:r>
              <a:rPr lang="en-US" dirty="0" err="1"/>
              <a:t>argmax</a:t>
            </a:r>
            <a:r>
              <a:rPr lang="en-US" dirty="0"/>
              <a:t> is the "right" answer</a:t>
            </a:r>
          </a:p>
          <a:p>
            <a:r>
              <a:rPr lang="en-US" dirty="0"/>
              <a:t>Few more rounds and we'll have perfectly sharp probabilities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68065" y="53557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68065" y="2230025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1736816"/>
          <a:ext cx="45234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89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c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8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668065" y="3979954"/>
          <a:ext cx="48233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84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.636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627073" y="4304963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86081" y="4588205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00932" y="4895703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555041" y="5203201"/>
            <a:ext cx="537791" cy="307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1190B-7C72-4849-893E-0CE3F926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Word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4EC58-2E9C-C149-ACD6-E983637FA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0" y="96150"/>
            <a:ext cx="8345024" cy="621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J&amp;M v3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7978" y="399585"/>
            <a:ext cx="3156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Feed-Forward </a:t>
            </a:r>
          </a:p>
          <a:p>
            <a:r>
              <a:rPr lang="en-US" sz="2400" dirty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7237" y="2527188"/>
            <a:ext cx="318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characterized words</a:t>
            </a:r>
          </a:p>
          <a:p>
            <a:r>
              <a:rPr lang="en-US" sz="2400" dirty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7237" y="3912643"/>
            <a:ext cx="337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6021" y="4805655"/>
            <a:ext cx="18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Let's use that</a:t>
            </a:r>
          </a:p>
          <a:p>
            <a:r>
              <a:rPr lang="en-US" sz="2400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401667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Prediction-based models: A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as part of the process of word prediction.</a:t>
            </a:r>
          </a:p>
          <a:p>
            <a:r>
              <a:rPr lang="en-US" dirty="0"/>
              <a:t>Train a neural network to predict neighboring words</a:t>
            </a:r>
          </a:p>
          <a:p>
            <a:pPr marL="914377" lvl="2" indent="-457189"/>
            <a:r>
              <a:rPr lang="en-US" sz="2400" dirty="0"/>
              <a:t>Inspired by </a:t>
            </a:r>
            <a:r>
              <a:rPr lang="en-US" sz="2400" b="1" dirty="0"/>
              <a:t>neural net language models</a:t>
            </a:r>
            <a:r>
              <a:rPr lang="en-US" sz="2400" dirty="0"/>
              <a:t>.</a:t>
            </a:r>
          </a:p>
          <a:p>
            <a:pPr marL="914377" lvl="2" indent="-457189"/>
            <a:r>
              <a:rPr lang="en-US" sz="2400" dirty="0"/>
              <a:t>In so doing, learn dense </a:t>
            </a:r>
            <a:r>
              <a:rPr lang="en-US" sz="2400" dirty="0" err="1"/>
              <a:t>embeddings</a:t>
            </a:r>
            <a:r>
              <a:rPr lang="en-US" sz="2400" dirty="0"/>
              <a:t> for the words in the training corpus.</a:t>
            </a:r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we care about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9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diagram on its side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Skip-grams learn 2 </a:t>
            </a:r>
            <a:r>
              <a:rPr lang="en-US" dirty="0" err="1"/>
              <a:t>embeddings</a:t>
            </a:r>
            <a:r>
              <a:rPr lang="en-US" dirty="0"/>
              <a:t> for each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 embedding </a:t>
            </a:r>
            <a:r>
              <a:rPr lang="en-US" i="1" dirty="0"/>
              <a:t>v, </a:t>
            </a:r>
            <a:r>
              <a:rPr lang="en-US" dirty="0"/>
              <a:t>in the input matrix </a:t>
            </a:r>
            <a:r>
              <a:rPr lang="en-US" i="1" dirty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output embedding </a:t>
            </a:r>
            <a:r>
              <a:rPr lang="en-US" i="1" dirty="0"/>
              <a:t>v</a:t>
            </a:r>
            <a:r>
              <a:rPr lang="en-US" dirty="0"/>
              <a:t>′, in output matrix C</a:t>
            </a:r>
          </a:p>
          <a:p>
            <a:r>
              <a:rPr lang="en-US" dirty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/>
              <a:t> 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238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Walking through corpus pointing at 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/>
              <a:t>w</a:t>
            </a:r>
            <a:r>
              <a:rPr lang="en-US" sz="5333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</a:p>
          <a:p>
            <a:r>
              <a:rPr lang="en-US" dirty="0"/>
              <a:t>Let’s predict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+1)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k</a:t>
            </a:r>
            <a:r>
              <a:rPr lang="en-US" dirty="0" err="1">
                <a:solidFill>
                  <a:srgbClr val="0070C0"/>
                </a:solidFill>
              </a:rPr>
              <a:t>|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2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3A990-3DA1-9745-8CA1-0175B714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For Word Alignment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0CFF9-95FB-684C-9751-471B8BC57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52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of length |V| </a:t>
            </a:r>
          </a:p>
          <a:p>
            <a:r>
              <a:rPr lang="en-US" dirty="0"/>
              <a:t>1 for the target word and 0 for other words</a:t>
            </a:r>
          </a:p>
          <a:p>
            <a:r>
              <a:rPr lang="en-US" dirty="0"/>
              <a:t>So if “popsicle” is vocabulary word 5</a:t>
            </a:r>
          </a:p>
          <a:p>
            <a:r>
              <a:rPr lang="en-US" dirty="0"/>
              <a:t>The </a:t>
            </a:r>
            <a:r>
              <a:rPr lang="en-US" b="1" dirty="0"/>
              <a:t>one-hot vector </a:t>
            </a:r>
            <a:r>
              <a:rPr lang="en-US" dirty="0"/>
              <a:t>is</a:t>
            </a:r>
          </a:p>
          <a:p>
            <a:r>
              <a:rPr lang="en-US" dirty="0"/>
              <a:t>[0,0,0,0,1,0,0,0,0…….0]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58601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49" y="44831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97958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-64373"/>
            <a:ext cx="9956800" cy="990600"/>
          </a:xfrm>
        </p:spPr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89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9042400" y="2700028"/>
            <a:ext cx="18673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h</a:t>
            </a:r>
            <a:endParaRPr lang="en-US" sz="373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9224086" y="3290173"/>
            <a:ext cx="205004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∙v</a:t>
            </a:r>
            <a:r>
              <a:rPr lang="en-US" sz="4800" baseline="-25000" dirty="0" err="1"/>
              <a:t>j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102669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 similarity as dot-product</a:t>
            </a:r>
            <a:br>
              <a:rPr lang="en-US" dirty="0"/>
            </a:br>
            <a:r>
              <a:rPr lang="en-US" dirty="0"/>
              <a:t>between a target vector and context vector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8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outputs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o</a:t>
            </a:r>
            <a:r>
              <a:rPr lang="en-US" sz="5867" baseline="-25000" dirty="0"/>
              <a:t>k</a:t>
            </a:r>
            <a:r>
              <a:rPr lang="en-US" sz="4800" dirty="0"/>
              <a:t> = </a:t>
            </a:r>
            <a:r>
              <a:rPr lang="en-US" sz="4800" dirty="0" err="1"/>
              <a:t>v’</a:t>
            </a:r>
            <a:r>
              <a:rPr lang="en-US" sz="5867" baseline="-25000" dirty="0" err="1"/>
              <a:t>k</a:t>
            </a:r>
            <a:r>
              <a:rPr lang="en-US" sz="4800" dirty="0" err="1"/>
              <a:t>∙v</a:t>
            </a:r>
            <a:r>
              <a:rPr lang="en-US" sz="5867" baseline="-25000" dirty="0" err="1"/>
              <a:t>j</a:t>
            </a:r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27400"/>
            <a:ext cx="696190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42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10363200" cy="990600"/>
          </a:xfrm>
        </p:spPr>
        <p:txBody>
          <a:bodyPr/>
          <a:lstStyle/>
          <a:p>
            <a:r>
              <a:rPr lang="en-US" dirty="0"/>
              <a:t>But wait; how do we learn the </a:t>
            </a:r>
            <a:r>
              <a:rPr lang="en-US" dirty="0" err="1"/>
              <a:t>embeddings</a:t>
            </a:r>
            <a:r>
              <a:rPr lang="en-US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09" y="1498600"/>
            <a:ext cx="3516691" cy="8297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311401"/>
            <a:ext cx="6085152" cy="893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4385469" cy="92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35" y="4510769"/>
            <a:ext cx="5803203" cy="994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2" y="5622021"/>
            <a:ext cx="6466180" cy="10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from W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have two </a:t>
            </a:r>
            <a:r>
              <a:rPr lang="en-US" dirty="0" err="1"/>
              <a:t>embeddings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sz="4267" baseline="-25000" dirty="0" err="1"/>
              <a:t>j</a:t>
            </a:r>
            <a:r>
              <a:rPr lang="en-US" sz="4267" baseline="-25000" dirty="0"/>
              <a:t> </a:t>
            </a:r>
            <a:r>
              <a:rPr lang="en-US" dirty="0"/>
              <a:t>(input) and </a:t>
            </a:r>
            <a:r>
              <a:rPr lang="en-US" dirty="0" err="1"/>
              <a:t>v'</a:t>
            </a:r>
            <a:r>
              <a:rPr lang="en-US" sz="4267" baseline="-25000" dirty="0" err="1"/>
              <a:t>j</a:t>
            </a:r>
            <a:r>
              <a:rPr lang="en-US" sz="4267" baseline="-25000" dirty="0"/>
              <a:t> </a:t>
            </a:r>
            <a:r>
              <a:rPr lang="en-US" dirty="0"/>
              <a:t>(output) for each word </a:t>
            </a:r>
            <a:r>
              <a:rPr lang="en-US" dirty="0" err="1"/>
              <a:t>w</a:t>
            </a:r>
            <a:r>
              <a:rPr lang="en-US" sz="4800" baseline="-25000" dirty="0" err="1"/>
              <a:t>j</a:t>
            </a:r>
            <a:endParaRPr lang="en-US" baseline="-25000" dirty="0"/>
          </a:p>
          <a:p>
            <a:r>
              <a:rPr lang="en-US" dirty="0"/>
              <a:t>We can either:</a:t>
            </a:r>
          </a:p>
          <a:p>
            <a:pPr lvl="1"/>
            <a:r>
              <a:rPr lang="en-US" dirty="0"/>
              <a:t>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/>
            <a:r>
              <a:rPr lang="en-US" dirty="0"/>
              <a:t>Sum them</a:t>
            </a:r>
          </a:p>
          <a:p>
            <a:pPr lvl="1"/>
            <a:r>
              <a:rPr lang="en-US" dirty="0"/>
              <a:t>Concatenate them to make a double-length embedding</a:t>
            </a:r>
          </a:p>
          <a:p>
            <a:r>
              <a:rPr lang="en-US" dirty="0"/>
              <a:t>In practice we usually 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(Continuous Bag of Words)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10" y="1755837"/>
            <a:ext cx="6546369" cy="5102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with some initial </a:t>
            </a:r>
            <a:r>
              <a:rPr lang="en-US" sz="3200" dirty="0" err="1"/>
              <a:t>embeddings</a:t>
            </a:r>
            <a:r>
              <a:rPr lang="en-US" sz="3200" dirty="0"/>
              <a:t> (e.g., random)</a:t>
            </a:r>
          </a:p>
          <a:p>
            <a:r>
              <a:rPr lang="en-US" sz="3200" dirty="0"/>
              <a:t>iteratively make the </a:t>
            </a:r>
            <a:r>
              <a:rPr lang="en-US" sz="3200" dirty="0" err="1"/>
              <a:t>embeddings</a:t>
            </a:r>
            <a:r>
              <a:rPr lang="en-US" sz="3200" dirty="0"/>
              <a:t> for a word </a:t>
            </a:r>
          </a:p>
          <a:p>
            <a:pPr lvl="1"/>
            <a:r>
              <a:rPr lang="en-US" sz="2800" dirty="0"/>
              <a:t>more like the </a:t>
            </a:r>
            <a:r>
              <a:rPr lang="en-US" sz="2800" dirty="0" err="1"/>
              <a:t>embeddings</a:t>
            </a:r>
            <a:r>
              <a:rPr lang="en-US" sz="2800" dirty="0"/>
              <a:t> of its neighbors </a:t>
            </a:r>
          </a:p>
          <a:p>
            <a:pPr lvl="1"/>
            <a:r>
              <a:rPr lang="en-US" sz="2800" dirty="0"/>
              <a:t>less like the </a:t>
            </a:r>
            <a:r>
              <a:rPr lang="en-US" sz="2800" dirty="0" err="1"/>
              <a:t>embeddings</a:t>
            </a:r>
            <a:r>
              <a:rPr lang="en-US" sz="2800" dirty="0"/>
              <a:t> of other words.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A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foreign sentence </a:t>
                </a:r>
                <a:r>
                  <a:rPr lang="en-US" b="1" dirty="0"/>
                  <a:t>f</a:t>
                </a:r>
                <a:r>
                  <a:rPr lang="en-US" dirty="0"/>
                  <a:t>, we search for the most likely English sentence </a:t>
                </a:r>
                <a:r>
                  <a:rPr lang="en-US" b="1" dirty="0"/>
                  <a:t>e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1" i="1" smtClean="0">
                        <a:latin typeface="Cambria Math" charset="0"/>
                      </a:rPr>
                      <m:t>𝒆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as we've done before, we're going to break this up into two parts with Bayes' rule and </a:t>
                </a:r>
                <a:r>
                  <a:rPr lang="en-US" dirty="0" err="1"/>
                  <a:t>argmax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𝒆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 smtClean="0"/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; </a:t>
                </a:r>
                <a:r>
                  <a:rPr lang="en-US" b="1" dirty="0" err="1"/>
                  <a:t>ê</a:t>
                </a:r>
                <a:r>
                  <a:rPr lang="en-US" dirty="0"/>
                  <a:t> = </a:t>
                </a:r>
                <a:r>
                  <a:rPr lang="en-US" dirty="0" err="1"/>
                  <a:t>argmax</a:t>
                </a:r>
                <a:r>
                  <a:rPr lang="en-US" b="1" baseline="-25000" dirty="0" err="1"/>
                  <a:t>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26200" y="4631267"/>
            <a:ext cx="2088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 model</a:t>
            </a:r>
          </a:p>
          <a:p>
            <a:r>
              <a:rPr lang="en-US" dirty="0"/>
              <a:t>(previously covered)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8733" y="3731902"/>
            <a:ext cx="18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translation model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5587" y="4384179"/>
            <a:ext cx="184680" cy="35715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69200" y="3954119"/>
            <a:ext cx="499533" cy="147115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0AD4-8EB3-EA4B-944E-B5F50ED8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(including LSTMs)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FF9C-6C47-CE42-8872-E58DFD081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41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idea: make use of sequential information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RNN is different from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network?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inputs are independent of each other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cases (especially for language), it is not true.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RNN does?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the same task at every step of a sequence (that’s what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depends on the previous computations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way of interpretation – RNNs have a “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previous computations</a:t>
            </a:r>
          </a:p>
        </p:txBody>
      </p:sp>
    </p:spTree>
    <p:extLst>
      <p:ext uri="{BB962C8B-B14F-4D97-AF65-F5344CB8AC3E}">
        <p14:creationId xmlns:p14="http://schemas.microsoft.com/office/powerpoint/2010/main" val="2590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03" y="1778152"/>
            <a:ext cx="9487391" cy="3806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73575" y="5221867"/>
                <a:ext cx="2415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Input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75" y="5221867"/>
                <a:ext cx="2415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2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/>
          <p:cNvCxnSpPr>
            <a:stCxn id="13" idx="2"/>
            <a:endCxn id="3" idx="2"/>
          </p:cNvCxnSpPr>
          <p:nvPr/>
        </p:nvCxnSpPr>
        <p:spPr>
          <a:xfrm rot="5400000" flipH="1" flipV="1">
            <a:off x="5434827" y="4531427"/>
            <a:ext cx="6158" cy="2113385"/>
          </a:xfrm>
          <a:prstGeom prst="curvedConnector3">
            <a:avLst>
              <a:gd name="adj1" fmla="val -371224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24089" y="1135299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state at time step t</a:t>
            </a:r>
          </a:p>
        </p:txBody>
      </p:sp>
      <p:cxnSp>
        <p:nvCxnSpPr>
          <p:cNvPr id="19" name="Curved Connector 18"/>
          <p:cNvCxnSpPr>
            <a:stCxn id="17" idx="2"/>
          </p:cNvCxnSpPr>
          <p:nvPr/>
        </p:nvCxnSpPr>
        <p:spPr>
          <a:xfrm rot="5400000">
            <a:off x="8251839" y="1708758"/>
            <a:ext cx="1833480" cy="14252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24110" y="1459225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state at time step t</a:t>
            </a:r>
          </a:p>
        </p:txBody>
      </p:sp>
      <p:cxnSp>
        <p:nvCxnSpPr>
          <p:cNvPr id="26" name="Elbow Connector 25"/>
          <p:cNvCxnSpPr>
            <a:stCxn id="20" idx="3"/>
          </p:cNvCxnSpPr>
          <p:nvPr/>
        </p:nvCxnSpPr>
        <p:spPr>
          <a:xfrm>
            <a:off x="5738315" y="1643891"/>
            <a:ext cx="2480268" cy="503593"/>
          </a:xfrm>
          <a:prstGeom prst="bentConnector3">
            <a:avLst>
              <a:gd name="adj1" fmla="val 10019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78373" y="216269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Activation function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81211" y="2532026"/>
            <a:ext cx="1964505" cy="1149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814510" y="3467100"/>
            <a:ext cx="268290" cy="304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97458" y="3338112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9830" y="3331954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t-1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0238" y="3467100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>
                <a:solidFill>
                  <a:prstClr val="black"/>
                </a:solidFill>
              </a:rPr>
              <a:t>h</a:t>
            </a:r>
            <a:endParaRPr lang="en-US" sz="2800" baseline="-25000" dirty="0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361158" y="3338112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13530" y="3331954"/>
            <a:ext cx="41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008395" y="3350255"/>
            <a:ext cx="478042" cy="394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60767" y="3344097"/>
            <a:ext cx="619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t+1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36361" y="5673896"/>
            <a:ext cx="298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Parameters (recurrently used)</a:t>
            </a:r>
          </a:p>
        </p:txBody>
      </p:sp>
      <p:cxnSp>
        <p:nvCxnSpPr>
          <p:cNvPr id="27" name="Curved Connector 26"/>
          <p:cNvCxnSpPr>
            <a:stCxn id="25" idx="0"/>
          </p:cNvCxnSpPr>
          <p:nvPr/>
        </p:nvCxnSpPr>
        <p:spPr>
          <a:xfrm rot="16200000" flipV="1">
            <a:off x="8460578" y="4806004"/>
            <a:ext cx="863283" cy="872501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6992492" y="4740219"/>
            <a:ext cx="2335976" cy="926849"/>
          </a:xfrm>
          <a:prstGeom prst="curvedConnector3">
            <a:avLst>
              <a:gd name="adj1" fmla="val 65223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</p:cNvCxnSpPr>
          <p:nvPr/>
        </p:nvCxnSpPr>
        <p:spPr>
          <a:xfrm rot="5400000" flipH="1" flipV="1">
            <a:off x="9212252" y="4877751"/>
            <a:ext cx="912363" cy="679928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0800000">
            <a:off x="7428746" y="4293882"/>
            <a:ext cx="1899722" cy="1297986"/>
          </a:xfrm>
          <a:prstGeom prst="curvedConnector3">
            <a:avLst>
              <a:gd name="adj1" fmla="val 53342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V="1">
            <a:off x="8505032" y="4843631"/>
            <a:ext cx="1311962" cy="33491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25" idx="0"/>
          </p:cNvCxnSpPr>
          <p:nvPr/>
        </p:nvCxnSpPr>
        <p:spPr>
          <a:xfrm rot="5400000" flipH="1" flipV="1">
            <a:off x="9264377" y="4357976"/>
            <a:ext cx="1380013" cy="1251829"/>
          </a:xfrm>
          <a:prstGeom prst="curvedConnector3">
            <a:avLst>
              <a:gd name="adj1" fmla="val -1536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25" idx="1"/>
          </p:cNvCxnSpPr>
          <p:nvPr/>
        </p:nvCxnSpPr>
        <p:spPr>
          <a:xfrm rot="10800000">
            <a:off x="6334497" y="3301190"/>
            <a:ext cx="1501865" cy="2557373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5" idx="1"/>
          </p:cNvCxnSpPr>
          <p:nvPr/>
        </p:nvCxnSpPr>
        <p:spPr>
          <a:xfrm rot="10800000" flipH="1">
            <a:off x="7836360" y="3344098"/>
            <a:ext cx="180393" cy="2514464"/>
          </a:xfrm>
          <a:prstGeom prst="curvedConnector4">
            <a:avLst>
              <a:gd name="adj1" fmla="val -126723"/>
              <a:gd name="adj2" fmla="val 6579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30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Mathematically, the computation at each time step: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683"/>
          <a:stretch/>
        </p:blipFill>
        <p:spPr>
          <a:xfrm>
            <a:off x="717550" y="2712244"/>
            <a:ext cx="845185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579"/>
          <a:stretch/>
        </p:blipFill>
        <p:spPr>
          <a:xfrm>
            <a:off x="7537450" y="2341563"/>
            <a:ext cx="175895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2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 Extensions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44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515" y="1809481"/>
            <a:ext cx="6210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26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 Extensions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45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(Bidirectional) RNNs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2" y="1858171"/>
            <a:ext cx="4335765" cy="47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8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46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3827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RNN capable of capturing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long-term dependencies?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we only need to look at recent information to perform present task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an example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next word based on the previous words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28" y="4400550"/>
            <a:ext cx="5172075" cy="240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67700" y="3949399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clouds are in the sky</a:t>
            </a:r>
          </a:p>
        </p:txBody>
      </p:sp>
    </p:spTree>
    <p:extLst>
      <p:ext uri="{BB962C8B-B14F-4D97-AF65-F5344CB8AC3E}">
        <p14:creationId xmlns:p14="http://schemas.microsoft.com/office/powerpoint/2010/main" val="345980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of Long-Term Dependencies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26" y="4240767"/>
            <a:ext cx="6467475" cy="233362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want to predict the next word in a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sentence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we know which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 information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helpful to predict the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word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theory, RNNs are capable of handling </a:t>
            </a:r>
            <a:r>
              <a:rPr lang="en-US" sz="2800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dependencies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practice,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91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(LSTM)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48</a:t>
            </a:fld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type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recurrent neural networks.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designed to capture the </a:t>
            </a:r>
            <a:r>
              <a:rPr lang="en-US" sz="28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dependency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what is the </a:t>
            </a:r>
            <a:r>
              <a:rPr lang="en-US" sz="28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difference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RNN and LSTM?</a:t>
            </a:r>
          </a:p>
        </p:txBody>
      </p:sp>
    </p:spTree>
    <p:extLst>
      <p:ext uri="{BB962C8B-B14F-4D97-AF65-F5344CB8AC3E}">
        <p14:creationId xmlns:p14="http://schemas.microsoft.com/office/powerpoint/2010/main" val="1277491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RNN and LSTM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1" y="1284661"/>
            <a:ext cx="5923909" cy="2564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1" y="3844314"/>
            <a:ext cx="5923909" cy="25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insert an alignment variable into our model (law of total probability backwards)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/>
                  <a:t>Now, the question is how to model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𝒂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Brown et al. (1993) provide a series of models, called the </a:t>
                </a:r>
                <a:r>
                  <a:rPr lang="en-US" u="sng" dirty="0"/>
                  <a:t>IBM models</a:t>
                </a:r>
                <a:endParaRPr lang="en-US" dirty="0"/>
              </a:p>
              <a:p>
                <a:r>
                  <a:rPr lang="en-US" dirty="0"/>
                  <a:t>The model parameters can be efficiently learned from data</a:t>
                </a:r>
              </a:p>
              <a:p>
                <a:r>
                  <a:rPr lang="en-US" dirty="0"/>
                  <a:t>Not necessarily a realistic vision of how translation works in humans</a:t>
                </a:r>
              </a:p>
              <a:p>
                <a:r>
                  <a:rPr lang="en-US" dirty="0"/>
                  <a:t>We will discuss the first model; the others are covered in reading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4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5315-9A6A-EC40-9C4F-5BDB4547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just like to stare at the equations (you may prefer the diagram)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F682B5-B069-664B-8FAC-8040F550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35" r="32594"/>
          <a:stretch/>
        </p:blipFill>
        <p:spPr>
          <a:xfrm>
            <a:off x="7557655" y="1801631"/>
            <a:ext cx="3796145" cy="3733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C2F60-2234-F148-BE60-E84FB797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0" y="2535382"/>
            <a:ext cx="6230282" cy="2189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ECB7C-5FE8-304C-B2CA-AE719CFF5BFD}"/>
              </a:ext>
            </a:extLst>
          </p:cNvPr>
          <p:cNvSpPr txBox="1"/>
          <p:nvPr/>
        </p:nvSpPr>
        <p:spPr>
          <a:xfrm>
            <a:off x="1149927" y="5307484"/>
            <a:ext cx="5623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Wx</a:t>
            </a:r>
            <a:r>
              <a:rPr lang="en-US" sz="2800" dirty="0"/>
              <a:t> + Uh could also be written W[</a:t>
            </a:r>
            <a:r>
              <a:rPr lang="en-US" sz="2800" dirty="0" err="1"/>
              <a:t>x;h</a:t>
            </a:r>
            <a:r>
              <a:rPr lang="en-US" sz="28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998AD-3C12-7248-BAFF-FD2400A3A887}"/>
              </a:ext>
            </a:extLst>
          </p:cNvPr>
          <p:cNvSpPr txBox="1"/>
          <p:nvPr/>
        </p:nvSpPr>
        <p:spPr>
          <a:xfrm>
            <a:off x="1315092" y="6380252"/>
            <a:ext cx="352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Sigma_g</a:t>
            </a:r>
            <a:r>
              <a:rPr lang="en-US" dirty="0"/>
              <a:t> = sigmoid, others are tanh</a:t>
            </a:r>
          </a:p>
        </p:txBody>
      </p:sp>
    </p:spTree>
    <p:extLst>
      <p:ext uri="{BB962C8B-B14F-4D97-AF65-F5344CB8AC3E}">
        <p14:creationId xmlns:p14="http://schemas.microsoft.com/office/powerpoint/2010/main" val="4144899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Behind LSTM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40" y="3871733"/>
            <a:ext cx="4286250" cy="2762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33" y="2390006"/>
            <a:ext cx="1390650" cy="1647825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84311" y="1560709"/>
            <a:ext cx="7545115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to LSTMs is the memory cell state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memory cells add and remove information as the sequence goes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How? Through a structure called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has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gates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memory in the cells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3321" y="1468436"/>
            <a:ext cx="345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Pointwise multiplication operation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420075" y="1870163"/>
            <a:ext cx="1" cy="639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66751" y="4339298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Sigmoid neural net layer</a:t>
            </a:r>
          </a:p>
        </p:txBody>
      </p:sp>
      <p:cxnSp>
        <p:nvCxnSpPr>
          <p:cNvPr id="16" name="Curved Connector 15"/>
          <p:cNvCxnSpPr>
            <a:stCxn id="14" idx="1"/>
          </p:cNvCxnSpPr>
          <p:nvPr/>
        </p:nvCxnSpPr>
        <p:spPr>
          <a:xfrm rot="10800000" flipH="1">
            <a:off x="9166750" y="3413760"/>
            <a:ext cx="952609" cy="1110204"/>
          </a:xfrm>
          <a:prstGeom prst="curvedConnector4">
            <a:avLst>
              <a:gd name="adj1" fmla="val -24911"/>
              <a:gd name="adj2" fmla="val 998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53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83" y="4224843"/>
            <a:ext cx="7378563" cy="2448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gate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what information will be stored in the cell state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parts – 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 (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gate layer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decides what values we’ll update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tanh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layer: creates a vector of new candidate values,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add the gender of the new subject to the cell state</a:t>
                </a: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the old one we’re forgetting</a:t>
                </a: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4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172897" y="453636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gate layer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6771" y="4536367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tanh</a:t>
            </a:r>
            <a:r>
              <a:rPr lang="en-US" dirty="0">
                <a:solidFill>
                  <a:srgbClr val="FF0000"/>
                </a:solidFill>
              </a:rPr>
              <a:t> layer</a:t>
            </a:r>
          </a:p>
        </p:txBody>
      </p:sp>
      <p:cxnSp>
        <p:nvCxnSpPr>
          <p:cNvPr id="16" name="Curved Connector 15"/>
          <p:cNvCxnSpPr>
            <a:stCxn id="9" idx="2"/>
          </p:cNvCxnSpPr>
          <p:nvPr/>
        </p:nvCxnSpPr>
        <p:spPr>
          <a:xfrm rot="16200000" flipH="1">
            <a:off x="2572711" y="4368461"/>
            <a:ext cx="867140" cy="194161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 rot="10800000" flipV="1">
            <a:off x="4836407" y="4737252"/>
            <a:ext cx="2130364" cy="10355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65" y="3488944"/>
            <a:ext cx="8332735" cy="2832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 gate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decides what information will be thrown away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outputs a number between 0 and 1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represents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keep this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 represents </a:t>
                </a:r>
                <a:r>
                  <a:rPr lang="en-US" dirty="0">
                    <a:solidFill>
                      <a:srgbClr val="0066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get rid of this</a:t>
                </a:r>
              </a:p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forget the gender of the old subject, when we see a new subject</a:t>
                </a: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4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06" y="3454304"/>
            <a:ext cx="7299117" cy="2777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</p:spPr>
            <p:txBody>
              <a:bodyPr/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33CC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 step: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old state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old state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Forgetting the things we decided to forget earlier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311" y="1560709"/>
                <a:ext cx="10018712" cy="4671547"/>
              </a:xfrm>
              <a:prstGeom prst="rect">
                <a:avLst/>
              </a:prstGeom>
              <a:blipFill rotWithShape="0">
                <a:blip r:embed="rId5"/>
                <a:stretch>
                  <a:fillRect l="-1521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>
            <a:off x="7877001" y="4564508"/>
            <a:ext cx="903442" cy="369741"/>
          </a:xfrm>
          <a:prstGeom prst="arc">
            <a:avLst>
              <a:gd name="adj1" fmla="val 10927791"/>
              <a:gd name="adj2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888954" y="3292736"/>
            <a:ext cx="4362680" cy="1271771"/>
          </a:xfrm>
          <a:custGeom>
            <a:avLst/>
            <a:gdLst>
              <a:gd name="connsiteX0" fmla="*/ 0 w 4406747"/>
              <a:gd name="connsiteY0" fmla="*/ 927786 h 1170157"/>
              <a:gd name="connsiteX1" fmla="*/ 2500829 w 4406747"/>
              <a:gd name="connsiteY1" fmla="*/ 2369 h 1170157"/>
              <a:gd name="connsiteX2" fmla="*/ 4406747 w 4406747"/>
              <a:gd name="connsiteY2" fmla="*/ 1170157 h 11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6747" h="1170157">
                <a:moveTo>
                  <a:pt x="0" y="927786"/>
                </a:moveTo>
                <a:cubicBezTo>
                  <a:pt x="883185" y="444880"/>
                  <a:pt x="1766371" y="-38026"/>
                  <a:pt x="2500829" y="2369"/>
                </a:cubicBezTo>
                <a:cubicBezTo>
                  <a:pt x="3235287" y="42764"/>
                  <a:pt x="3821017" y="606460"/>
                  <a:pt x="4406747" y="1170157"/>
                </a:cubicBezTo>
              </a:path>
            </a:pathLst>
          </a:cu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0800000">
            <a:off x="9101347" y="4934249"/>
            <a:ext cx="717992" cy="332812"/>
          </a:xfrm>
          <a:prstGeom prst="arc">
            <a:avLst>
              <a:gd name="adj1" fmla="val 11063185"/>
              <a:gd name="adj2" fmla="val 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880472" y="5034708"/>
            <a:ext cx="4560983" cy="1158941"/>
          </a:xfrm>
          <a:custGeom>
            <a:avLst/>
            <a:gdLst>
              <a:gd name="connsiteX0" fmla="*/ 0 w 4560983"/>
              <a:gd name="connsiteY0" fmla="*/ 0 h 1158941"/>
              <a:gd name="connsiteX1" fmla="*/ 2577947 w 4560983"/>
              <a:gd name="connsiteY1" fmla="*/ 1156772 h 1158941"/>
              <a:gd name="connsiteX2" fmla="*/ 4560983 w 4560983"/>
              <a:gd name="connsiteY2" fmla="*/ 231355 h 115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0983" h="1158941">
                <a:moveTo>
                  <a:pt x="0" y="0"/>
                </a:moveTo>
                <a:cubicBezTo>
                  <a:pt x="908891" y="559106"/>
                  <a:pt x="1817783" y="1118213"/>
                  <a:pt x="2577947" y="1156772"/>
                </a:cubicBezTo>
                <a:cubicBezTo>
                  <a:pt x="3338111" y="1195331"/>
                  <a:pt x="3949547" y="713343"/>
                  <a:pt x="4560983" y="231355"/>
                </a:cubicBez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836405" y="3539884"/>
            <a:ext cx="2489812" cy="1208386"/>
          </a:xfrm>
          <a:custGeom>
            <a:avLst/>
            <a:gdLst>
              <a:gd name="connsiteX0" fmla="*/ 2489812 w 2489812"/>
              <a:gd name="connsiteY0" fmla="*/ 1208386 h 1208386"/>
              <a:gd name="connsiteX1" fmla="*/ 1266940 w 2489812"/>
              <a:gd name="connsiteY1" fmla="*/ 7547 h 1208386"/>
              <a:gd name="connsiteX2" fmla="*/ 0 w 2489812"/>
              <a:gd name="connsiteY2" fmla="*/ 789745 h 12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9812" h="1208386">
                <a:moveTo>
                  <a:pt x="2489812" y="1208386"/>
                </a:moveTo>
                <a:cubicBezTo>
                  <a:pt x="2085860" y="642853"/>
                  <a:pt x="1681909" y="77320"/>
                  <a:pt x="1266940" y="7547"/>
                </a:cubicBezTo>
                <a:cubicBezTo>
                  <a:pt x="851971" y="-62227"/>
                  <a:pt x="425985" y="363759"/>
                  <a:pt x="0" y="789745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LSTM Walk Through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08" y="3701667"/>
            <a:ext cx="7536914" cy="270830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CC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step: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 what we’re going to output</a:t>
            </a:r>
            <a:endParaRPr lang="en-US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run a 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layer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decides what parts of the cell state we’re going to output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we put the cell state through </a:t>
            </a:r>
            <a:r>
              <a:rPr lang="en-US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multiply it by the output of the sigmoid gate</a:t>
            </a:r>
            <a:endParaRPr lang="en-US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9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4310" y="476480"/>
            <a:ext cx="10018713" cy="9226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Summary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AB4FD-5280-400C-A576-39B31E1468B0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484311" y="1560709"/>
            <a:ext cx="10018712" cy="467154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is an (advanced) variation of RNNs.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captures long-term dependencies of the inputs.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Shown to be efficient in many NLP tasks.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component to encode text inputs.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2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8A21-5CEC-DF4F-B36A-40D4B674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with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A6088-614B-ED47-89B9-50ACB0EC0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01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195022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extension: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4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Model 1 Generative Story for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b="1" dirty="0"/>
              <a:t>f</a:t>
            </a:r>
            <a:r>
              <a:rPr lang="en-US" dirty="0"/>
              <a:t>, </a:t>
            </a:r>
            <a:r>
              <a:rPr lang="en-US" dirty="0" err="1"/>
              <a:t>a|</a:t>
            </a:r>
            <a:r>
              <a:rPr lang="en-US" b="1" dirty="0" err="1"/>
              <a:t>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575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Start with </a:t>
                </a:r>
                <a:r>
                  <a:rPr lang="en-US" b="1" dirty="0"/>
                  <a:t>e</a:t>
                </a:r>
                <a:r>
                  <a:rPr lang="en-US" dirty="0"/>
                  <a:t>, an English sequence of words e</a:t>
                </a:r>
                <a:r>
                  <a:rPr lang="en-US" baseline="-25000" dirty="0"/>
                  <a:t>1</a:t>
                </a:r>
                <a:r>
                  <a:rPr lang="en-US" dirty="0"/>
                  <a:t>, ...,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n</a:t>
                </a:r>
                <a:endParaRPr lang="en-US" dirty="0"/>
              </a:p>
              <a:p>
                <a:r>
                  <a:rPr lang="en-US" dirty="0"/>
                  <a:t>Choose a length </a:t>
                </a:r>
                <a:r>
                  <a:rPr lang="en-US" u="sng" dirty="0"/>
                  <a:t>m</a:t>
                </a:r>
                <a:r>
                  <a:rPr lang="en-US" dirty="0"/>
                  <a:t> for </a:t>
                </a:r>
                <a:r>
                  <a:rPr lang="en-US" b="1" dirty="0"/>
                  <a:t>f</a:t>
                </a:r>
                <a:r>
                  <a:rPr lang="en-US" dirty="0"/>
                  <a:t>, the foreign sequence based on a small exponential distribution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Choose an alignment </a:t>
                </a:r>
                <a:r>
                  <a:rPr lang="en-US" u="sng" dirty="0"/>
                  <a:t>a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For each foreign word f</a:t>
                </a:r>
                <a:r>
                  <a:rPr lang="en-US" baseline="-25000" dirty="0"/>
                  <a:t>i</a:t>
                </a:r>
                <a:r>
                  <a:rPr lang="en-US" dirty="0"/>
                  <a:t>, incur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lexical transition probability</a:t>
                </a:r>
              </a:p>
              <a:p>
                <a:r>
                  <a:rPr lang="en-US" dirty="0"/>
                  <a:t>Overall: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𝒇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57575"/>
              </a:xfrm>
              <a:blipFill rotWithShape="0">
                <a:blip r:embed="rId2"/>
                <a:stretch>
                  <a:fillRect l="-1043" t="-3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14907" y="4715933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    house       is          small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22733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7867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3001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8866" y="58081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22733" y="560173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klein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63440" y="5623467"/>
            <a:ext cx="40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3001" y="56234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2392" y="562346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5781" y="59911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ε</a:t>
            </a:r>
            <a:r>
              <a:rPr lang="en-US" dirty="0"/>
              <a:t>/(5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47181" y="601339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klein|small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0381" y="6032392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ist|is</a:t>
            </a:r>
            <a:r>
              <a:rPr lang="en-US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1212" y="603239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das|the</a:t>
            </a:r>
            <a:r>
              <a:rPr lang="en-US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5650" y="6032392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t(</a:t>
            </a:r>
            <a:r>
              <a:rPr lang="en-US" dirty="0" err="1"/>
              <a:t>Haus|house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1534" y="539486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  {1 -&gt; 4, 2 -&gt; 3, 3 -&gt; 1, 4 -&gt; 2}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621889" y="5000751"/>
            <a:ext cx="1293013" cy="6471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771766" y="5000751"/>
            <a:ext cx="1395992" cy="7495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685033" y="5000751"/>
            <a:ext cx="2229869" cy="589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621889" y="5000751"/>
            <a:ext cx="545869" cy="5894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4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11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6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27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4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9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80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25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94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96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 transition probabilities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1042"/>
          </a:xfrm>
        </p:spPr>
        <p:txBody>
          <a:bodyPr/>
          <a:lstStyle/>
          <a:p>
            <a:r>
              <a:rPr lang="en-US" dirty="0"/>
              <a:t>This generative story is dependent on t(</a:t>
            </a:r>
            <a:r>
              <a:rPr lang="en-US" dirty="0" err="1"/>
              <a:t>f|e</a:t>
            </a:r>
            <a:r>
              <a:rPr lang="en-US" dirty="0"/>
              <a:t>), i.e. word-to-word probabilities. But we don't have them!</a:t>
            </a:r>
          </a:p>
          <a:p>
            <a:r>
              <a:rPr lang="en-US" dirty="0"/>
              <a:t>If we had a corpus of f, e pairs with alignments a, we could form t(</a:t>
            </a:r>
            <a:r>
              <a:rPr lang="en-US" dirty="0" err="1"/>
              <a:t>f|e</a:t>
            </a:r>
            <a:r>
              <a:rPr lang="en-US" dirty="0"/>
              <a:t>) via a maximum likelihood estimate. But we don't have alignments!</a:t>
            </a:r>
          </a:p>
          <a:p>
            <a:r>
              <a:rPr lang="en-US" dirty="0"/>
              <a:t>If we had t(</a:t>
            </a:r>
            <a:r>
              <a:rPr lang="en-US" dirty="0" err="1"/>
              <a:t>f|e</a:t>
            </a:r>
            <a:r>
              <a:rPr lang="en-US" dirty="0"/>
              <a:t>) we could use that to figure out the most likely alignment for a sentence pair. But see above...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17869" y="4690533"/>
            <a:ext cx="1587294" cy="1038198"/>
            <a:chOff x="1917869" y="4690533"/>
            <a:chExt cx="1587294" cy="1038198"/>
          </a:xfrm>
        </p:grpSpPr>
        <p:sp>
          <p:nvSpPr>
            <p:cNvPr id="4" name="TextBox 3"/>
            <p:cNvSpPr txBox="1"/>
            <p:nvPr/>
          </p:nvSpPr>
          <p:spPr>
            <a:xfrm>
              <a:off x="1937907" y="4690533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 </a:t>
              </a:r>
              <a:r>
                <a:rPr lang="en-US" dirty="0" err="1"/>
                <a:t>maison</a:t>
              </a:r>
              <a:r>
                <a:rPr lang="en-US" dirty="0"/>
                <a:t> bleu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69" y="5359399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house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091893" y="4991430"/>
              <a:ext cx="49214" cy="48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54455" y="4993381"/>
              <a:ext cx="591080" cy="4813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76068" y="4991430"/>
              <a:ext cx="569468" cy="426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ight Arrow 12"/>
          <p:cNvSpPr/>
          <p:nvPr/>
        </p:nvSpPr>
        <p:spPr>
          <a:xfrm>
            <a:off x="3599919" y="5130800"/>
            <a:ext cx="489481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28067" y="4582160"/>
          <a:ext cx="44704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858">
                <a:tc>
                  <a:txBody>
                    <a:bodyPr/>
                    <a:lstStyle/>
                    <a:p>
                      <a:r>
                        <a:rPr lang="en-US" dirty="0"/>
                        <a:t>la, the = </a:t>
                      </a:r>
                      <a:r>
                        <a:rPr lang="en-US" strike="sngStrike" baseline="0" dirty="0"/>
                        <a:t>12</a:t>
                      </a:r>
                      <a:r>
                        <a:rPr lang="en-US" dirty="0"/>
                        <a:t>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= </a:t>
                      </a:r>
                      <a:r>
                        <a:rPr lang="en-US" strike="dblStrike" baseline="0" dirty="0"/>
                        <a:t>45</a:t>
                      </a:r>
                      <a:r>
                        <a:rPr lang="en-US" dirty="0"/>
                        <a:t> 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, house = </a:t>
                      </a:r>
                      <a:r>
                        <a:rPr lang="en-US" strike="sngStrike" baseline="0" dirty="0"/>
                        <a:t>7</a:t>
                      </a:r>
                      <a:r>
                        <a:rPr lang="en-US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 = </a:t>
                      </a:r>
                      <a:r>
                        <a:rPr lang="en-US" strike="dblStrike" baseline="0" dirty="0"/>
                        <a:t>14</a:t>
                      </a:r>
                      <a:r>
                        <a:rPr lang="en-US" dirty="0"/>
                        <a:t>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/>
                        <a:t>bleu,</a:t>
                      </a:r>
                      <a:r>
                        <a:rPr lang="en-US" baseline="0" dirty="0"/>
                        <a:t> blue = </a:t>
                      </a:r>
                      <a:r>
                        <a:rPr lang="en-US" strike="sngStrike" baseline="0" dirty="0"/>
                        <a:t>6</a:t>
                      </a:r>
                      <a:r>
                        <a:rPr lang="en-US" baseline="0" dirty="0"/>
                        <a:t>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 = </a:t>
                      </a:r>
                      <a:r>
                        <a:rPr lang="en-US" strike="dblStrike" baseline="0" dirty="0"/>
                        <a:t>9 </a:t>
                      </a:r>
                      <a:r>
                        <a:rPr lang="en-US" strike="noStrike" baseline="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99067" y="5891880"/>
          <a:ext cx="6358466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8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la|the</a:t>
                      </a:r>
                      <a:r>
                        <a:rPr lang="en-US" dirty="0"/>
                        <a:t> = 13/46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la|blue</a:t>
                      </a:r>
                      <a:r>
                        <a:rPr lang="en-US" dirty="0"/>
                        <a:t> = 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 | house = 2/46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58"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|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house = </a:t>
                      </a:r>
                      <a:r>
                        <a:rPr lang="en-US" strike="noStrike" baseline="0" dirty="0"/>
                        <a:t>8/15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maison|the</a:t>
                      </a:r>
                      <a:r>
                        <a:rPr lang="en-US" dirty="0"/>
                        <a:t> 0/46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maison</a:t>
                      </a:r>
                      <a:r>
                        <a:rPr lang="en-US" dirty="0"/>
                        <a:t> | blue = 0/10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7494586" y="6143340"/>
            <a:ext cx="489481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74140" y="5774008"/>
            <a:ext cx="1587294" cy="1038198"/>
            <a:chOff x="8174140" y="5774008"/>
            <a:chExt cx="1587294" cy="1038198"/>
          </a:xfrm>
        </p:grpSpPr>
        <p:sp>
          <p:nvSpPr>
            <p:cNvPr id="18" name="TextBox 17"/>
            <p:cNvSpPr txBox="1"/>
            <p:nvPr/>
          </p:nvSpPr>
          <p:spPr>
            <a:xfrm>
              <a:off x="8174140" y="5774008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 </a:t>
              </a:r>
              <a:r>
                <a:rPr lang="en-US" dirty="0" err="1"/>
                <a:t>maison</a:t>
              </a:r>
              <a:r>
                <a:rPr lang="en-US" dirty="0"/>
                <a:t> bleu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74140" y="6442874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house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328126" y="6074905"/>
              <a:ext cx="49214" cy="483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810726" y="6076856"/>
              <a:ext cx="591080" cy="4813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832339" y="6074905"/>
              <a:ext cx="569468" cy="426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32E533-ECA2-F74E-83C3-6A35D913E877}"/>
              </a:ext>
            </a:extLst>
          </p:cNvPr>
          <p:cNvSpPr txBox="1"/>
          <p:nvPr/>
        </p:nvSpPr>
        <p:spPr>
          <a:xfrm>
            <a:off x="9401806" y="4690533"/>
            <a:ext cx="20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(made up numbers)</a:t>
            </a:r>
          </a:p>
        </p:txBody>
      </p:sp>
    </p:spTree>
    <p:extLst>
      <p:ext uri="{BB962C8B-B14F-4D97-AF65-F5344CB8AC3E}">
        <p14:creationId xmlns:p14="http://schemas.microsoft.com/office/powerpoint/2010/main" val="39761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7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73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52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4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7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3500036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Model 1 and 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 Algorithm consists of two steps</a:t>
            </a:r>
          </a:p>
          <a:p>
            <a:r>
              <a:rPr lang="en-US" dirty="0"/>
              <a:t>Expectation (E) Step: Apply model to data</a:t>
            </a:r>
          </a:p>
          <a:p>
            <a:pPr lvl="1"/>
            <a:r>
              <a:rPr lang="en-US" dirty="0"/>
              <a:t>parts of the model are hidden (here: alignments)</a:t>
            </a:r>
          </a:p>
          <a:p>
            <a:pPr lvl="1"/>
            <a:r>
              <a:rPr lang="en-US" dirty="0"/>
              <a:t>using the model, assign probabilities to possible values</a:t>
            </a:r>
          </a:p>
          <a:p>
            <a:pPr lvl="1"/>
            <a:r>
              <a:rPr lang="en-US" dirty="0"/>
              <a:t>think of this as 'creating data'</a:t>
            </a:r>
          </a:p>
          <a:p>
            <a:r>
              <a:rPr lang="en-US" dirty="0"/>
              <a:t>Maximization (M) Step: Estimate model from data</a:t>
            </a:r>
          </a:p>
          <a:p>
            <a:pPr lvl="1"/>
            <a:r>
              <a:rPr lang="en-US" dirty="0"/>
              <a:t>which data? the data we just created!</a:t>
            </a:r>
          </a:p>
          <a:p>
            <a:pPr lvl="1"/>
            <a:r>
              <a:rPr lang="en-US" dirty="0"/>
              <a:t>take the assigned values as fact</a:t>
            </a:r>
          </a:p>
          <a:p>
            <a:pPr lvl="1"/>
            <a:r>
              <a:rPr lang="en-US" dirty="0"/>
              <a:t>collect counts weighted by probabilities</a:t>
            </a:r>
          </a:p>
          <a:p>
            <a:pPr lvl="1"/>
            <a:r>
              <a:rPr lang="en-US" dirty="0"/>
              <a:t>estimate model from counts</a:t>
            </a:r>
          </a:p>
          <a:p>
            <a:pPr lvl="1"/>
            <a:r>
              <a:rPr lang="en-US" dirty="0"/>
              <a:t>think of this as 'count and divide'</a:t>
            </a:r>
          </a:p>
          <a:p>
            <a:r>
              <a:rPr lang="en-US" dirty="0"/>
              <a:t>Iterate these steps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1071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we had a set of alignments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56" y="5130350"/>
            <a:ext cx="10515600" cy="1305558"/>
          </a:xfrm>
        </p:spPr>
        <p:txBody>
          <a:bodyPr/>
          <a:lstStyle/>
          <a:p>
            <a:r>
              <a:rPr lang="en-US" dirty="0"/>
              <a:t>We could just collect counts and divide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7600" y="1795908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Buch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17599" y="2876456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598" y="3957004"/>
          <a:ext cx="189263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0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2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Haus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39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68892" y="214622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707625" y="2584977"/>
            <a:ext cx="6289267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37216" y="2493347"/>
            <a:ext cx="6289267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37216" y="2847733"/>
            <a:ext cx="6559676" cy="144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3364</Words>
  <Application>Microsoft Macintosh PowerPoint</Application>
  <PresentationFormat>Widescreen</PresentationFormat>
  <Paragraphs>1206</Paragraphs>
  <Slides>75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Courier</vt:lpstr>
      <vt:lpstr>Times New Roman</vt:lpstr>
      <vt:lpstr>Office Theme</vt:lpstr>
      <vt:lpstr>Final Review</vt:lpstr>
      <vt:lpstr>Topics in order of demand</vt:lpstr>
      <vt:lpstr>EM For Word Alignment</vt:lpstr>
      <vt:lpstr>How To Generate A Translation</vt:lpstr>
      <vt:lpstr>Modeling with Alignment</vt:lpstr>
      <vt:lpstr>IBM Model 1 Generative Story for Pr(f, a|e)</vt:lpstr>
      <vt:lpstr>Where do the transition probabilities come from?</vt:lpstr>
      <vt:lpstr>IBM Model 1 and EM</vt:lpstr>
      <vt:lpstr>Assume we had a set of alignments</vt:lpstr>
      <vt:lpstr>We don't</vt:lpstr>
      <vt:lpstr>We don't</vt:lpstr>
      <vt:lpstr>E-Step</vt:lpstr>
      <vt:lpstr>E-Step</vt:lpstr>
      <vt:lpstr>E-Step</vt:lpstr>
      <vt:lpstr>E-Step</vt:lpstr>
      <vt:lpstr>M-Step</vt:lpstr>
      <vt:lpstr>E-Step (round 2)</vt:lpstr>
      <vt:lpstr>E-Step (round 2)</vt:lpstr>
      <vt:lpstr>E-Step (round 2)</vt:lpstr>
      <vt:lpstr>M-Step (round 2)</vt:lpstr>
      <vt:lpstr>Dense Word Embeddings</vt:lpstr>
      <vt:lpstr>PowerPoint Presentation</vt:lpstr>
      <vt:lpstr>Prediction-based models: A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One-hot vectors</vt:lpstr>
      <vt:lpstr>Skip-gram</vt:lpstr>
      <vt:lpstr>Skip-gram</vt:lpstr>
      <vt:lpstr>Skip-gram</vt:lpstr>
      <vt:lpstr>Intuition: similarity as dot-product between a target vector and context vector</vt:lpstr>
      <vt:lpstr>Turning outputs into probabilities</vt:lpstr>
      <vt:lpstr>But wait; how do we learn the embeddings?</vt:lpstr>
      <vt:lpstr>Embeddings from W and C</vt:lpstr>
      <vt:lpstr>CBOW (Continuous Bag of Words)</vt:lpstr>
      <vt:lpstr>Learning</vt:lpstr>
      <vt:lpstr>RNNs (including LSTMs)</vt:lpstr>
      <vt:lpstr>Recurrent Neural Networks (RNNs)</vt:lpstr>
      <vt:lpstr>Recurrent Neural Networks (RNNs)</vt:lpstr>
      <vt:lpstr>Recurrent Neural Networks (RNNs)</vt:lpstr>
      <vt:lpstr>RNNs Extensions</vt:lpstr>
      <vt:lpstr>RNNs Extensions</vt:lpstr>
      <vt:lpstr>Long-Term Dependencies</vt:lpstr>
      <vt:lpstr>Problem of Long-Term Dependencies</vt:lpstr>
      <vt:lpstr>Long Short Term Memory (LSTM)</vt:lpstr>
      <vt:lpstr>Difference between RNN and LSTM</vt:lpstr>
      <vt:lpstr>I just like to stare at the equations (you may prefer the diagram)</vt:lpstr>
      <vt:lpstr>Core Idea Behind LSTM</vt:lpstr>
      <vt:lpstr>Step-by-Step LSTM Walk Through</vt:lpstr>
      <vt:lpstr>Step-by-Step LSTM Walk Through</vt:lpstr>
      <vt:lpstr>Step-by-Step LSTM Walk Through</vt:lpstr>
      <vt:lpstr>Step-by-Step LSTM Walk Through</vt:lpstr>
      <vt:lpstr>LSTMs Summary</vt:lpstr>
      <vt:lpstr>Neural MT with Attention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Review</dc:title>
  <dc:creator>Jonathan May</dc:creator>
  <cp:lastModifiedBy>Jonathan May</cp:lastModifiedBy>
  <cp:revision>7</cp:revision>
  <dcterms:created xsi:type="dcterms:W3CDTF">2018-11-30T00:57:55Z</dcterms:created>
  <dcterms:modified xsi:type="dcterms:W3CDTF">2018-12-01T08:10:16Z</dcterms:modified>
</cp:coreProperties>
</file>